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entation.xml" ContentType="application/vnd.openxmlformats-officedocument.presentationml.presentation.main+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44"/>
    <p:restoredTop sz="94626"/>
  </p:normalViewPr>
  <p:slideViewPr>
    <p:cSldViewPr snapToGrid="0" snapToObjects="1">
      <p:cViewPr varScale="1">
        <p:scale>
          <a:sx n="121" d="100"/>
          <a:sy n="121" d="100"/>
        </p:scale>
        <p:origin x="97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dirty="0"/>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655A5808-3B61-48CC-92EF-85AC2E0DFA56}" type="datetime2">
              <a:rPr lang="en-US" smtClean="0"/>
              <a:t>Tuesday, September 13, 2022</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971414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735E98AF-4574-4509-BF7A-519ACD5BF826}" type="datetime2">
              <a:rPr lang="en-US" smtClean="0"/>
              <a:t>Tuesday, September 13, 2022</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67692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93DD97D4-9636-490F-85D0-E926C2B6F3B1}" type="datetime2">
              <a:rPr lang="en-US" smtClean="0"/>
              <a:t>Tuesday, September 13, 2022</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419120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2F3AF3C6-0FD4-4939-991C-00DDE5C56815}" type="datetime2">
              <a:rPr lang="en-US" smtClean="0"/>
              <a:t>Tuesday, September 13, 2022</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757196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86807482-8128-47C6-A8DD-6452B0291CFF}" type="datetime2">
              <a:rPr lang="en-US" smtClean="0"/>
              <a:t>Tuesday, September 13, 2022</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718114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37903F25-275E-41DE-BE3B-EBF0DB49F9B1}" type="datetime2">
              <a:rPr lang="en-US" smtClean="0"/>
              <a:t>Tuesday, September 13, 2022</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011495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EE475572-4A44-4171-84AA-64D42C8050A6}" type="datetime2">
              <a:rPr lang="en-US" smtClean="0"/>
              <a:t>Tuesday, September 13, 2022</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299599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C4C1612E-528E-4FD5-9E9E-E15F1108F171}" type="datetime2">
              <a:rPr lang="en-US" smtClean="0"/>
              <a:t>Tuesday, September 13, 2022</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637452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4F6D862-A06D-436F-A92E-EBAAD50B6E50}" type="datetime2">
              <a:rPr lang="en-US" smtClean="0"/>
              <a:t>Tuesday, September 13, 2022</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963165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B73E0B7D-2260-4809-8F0A-9E5F3E24F169}" type="datetime2">
              <a:rPr lang="en-US" smtClean="0"/>
              <a:t>Tuesday, September 13, 2022</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646778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3C8E4735-C637-46A3-94EB-AB3AC4188D2F}" type="datetime2">
              <a:rPr lang="en-US" smtClean="0"/>
              <a:t>Tuesday, September 13, 2022</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238274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900" cap="all" spc="300" baseline="0">
                <a:solidFill>
                  <a:srgbClr val="FFFFFF"/>
                </a:solidFill>
              </a:defRPr>
            </a:lvl1pPr>
          </a:lstStyle>
          <a:p>
            <a:fld id="{AE0C963C-C1DB-4AFD-9DDC-0691666BF49B}" type="datetime2">
              <a:rPr lang="en-US" smtClean="0"/>
              <a:pPr/>
              <a:t>Tuesday, September 13, 2022</a:t>
            </a:fld>
            <a:endParaRPr lang="en-US" cap="all" dirty="0"/>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9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900">
                <a:solidFill>
                  <a:srgbClr val="FFFFFF"/>
                </a:solidFill>
              </a:defRPr>
            </a:lvl1pPr>
          </a:lstStyle>
          <a:p>
            <a:fld id="{C01389E6-C847-4AD0-B56D-D205B2EAB1EE}" type="slidenum">
              <a:rPr lang="en-US" smtClean="0"/>
              <a:pPr/>
              <a:t>‹#›</a:t>
            </a:fld>
            <a:endParaRPr lang="en-US" sz="800" dirty="0"/>
          </a:p>
        </p:txBody>
      </p:sp>
    </p:spTree>
    <p:extLst>
      <p:ext uri="{BB962C8B-B14F-4D97-AF65-F5344CB8AC3E}">
        <p14:creationId xmlns:p14="http://schemas.microsoft.com/office/powerpoint/2010/main" val="21091798"/>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3F794D0-2982-490E-88DA-93D489750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259797C-2487-B8BF-BA78-DEB12CC1A9F4}"/>
              </a:ext>
            </a:extLst>
          </p:cNvPr>
          <p:cNvPicPr>
            <a:picLocks noChangeAspect="1"/>
          </p:cNvPicPr>
          <p:nvPr/>
        </p:nvPicPr>
        <p:blipFill rotWithShape="1">
          <a:blip r:embed="rId2"/>
          <a:srcRect b="51214"/>
          <a:stretch/>
        </p:blipFill>
        <p:spPr>
          <a:xfrm>
            <a:off x="-2" y="10"/>
            <a:ext cx="12192002" cy="4461036"/>
          </a:xfrm>
          <a:prstGeom prst="rect">
            <a:avLst/>
          </a:prstGeom>
        </p:spPr>
      </p:pic>
      <p:sp>
        <p:nvSpPr>
          <p:cNvPr id="11" name="Rectangle 10">
            <a:extLst>
              <a:ext uri="{FF2B5EF4-FFF2-40B4-BE49-F238E27FC236}">
                <a16:creationId xmlns:a16="http://schemas.microsoft.com/office/drawing/2014/main" id="{AFD24A3D-F07A-44A9-BE55-5576292E15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460827"/>
            <a:ext cx="12192003" cy="2397392"/>
          </a:xfrm>
          <a:prstGeom prst="rect">
            <a:avLst/>
          </a:prstGeom>
          <a:gradFill>
            <a:gsLst>
              <a:gs pos="8000">
                <a:schemeClr val="accent6"/>
              </a:gs>
              <a:gs pos="86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04441C9-FD2D-4031-B5C5-67478196C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038600" y="4463553"/>
            <a:ext cx="8153401" cy="2394447"/>
          </a:xfrm>
          <a:prstGeom prst="rect">
            <a:avLst/>
          </a:prstGeom>
          <a:gradFill>
            <a:gsLst>
              <a:gs pos="0">
                <a:schemeClr val="accent5">
                  <a:lumMod val="60000"/>
                  <a:lumOff val="40000"/>
                  <a:alpha val="0"/>
                </a:schemeClr>
              </a:gs>
              <a:gs pos="99000">
                <a:schemeClr val="accent2">
                  <a:alpha val="81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EBF09AEC-6E6E-418F-9974-8730F1B2B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4834054">
            <a:off x="2944145" y="2710934"/>
            <a:ext cx="3118759" cy="4639931"/>
          </a:xfrm>
          <a:custGeom>
            <a:avLst/>
            <a:gdLst>
              <a:gd name="connsiteX0" fmla="*/ 3118759 w 3118759"/>
              <a:gd name="connsiteY0" fmla="*/ 79510 h 4639931"/>
              <a:gd name="connsiteX1" fmla="*/ 1204940 w 3118759"/>
              <a:gd name="connsiteY1" fmla="*/ 4639931 h 4639931"/>
              <a:gd name="connsiteX2" fmla="*/ 1103495 w 3118759"/>
              <a:gd name="connsiteY2" fmla="*/ 4578302 h 4639931"/>
              <a:gd name="connsiteX3" fmla="*/ 0 w 3118759"/>
              <a:gd name="connsiteY3" fmla="*/ 2502877 h 4639931"/>
              <a:gd name="connsiteX4" fmla="*/ 2502877 w 3118759"/>
              <a:gd name="connsiteY4" fmla="*/ 0 h 4639931"/>
              <a:gd name="connsiteX5" fmla="*/ 3007294 w 3118759"/>
              <a:gd name="connsiteY5" fmla="*/ 50850 h 4639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8759" h="4639931">
                <a:moveTo>
                  <a:pt x="3118759" y="79510"/>
                </a:moveTo>
                <a:lnTo>
                  <a:pt x="1204940" y="4639931"/>
                </a:lnTo>
                <a:lnTo>
                  <a:pt x="1103495" y="4578302"/>
                </a:lnTo>
                <a:cubicBezTo>
                  <a:pt x="437725" y="4128517"/>
                  <a:pt x="0" y="3366815"/>
                  <a:pt x="0" y="2502877"/>
                </a:cubicBezTo>
                <a:cubicBezTo>
                  <a:pt x="0" y="1120576"/>
                  <a:pt x="1120576" y="0"/>
                  <a:pt x="2502877" y="0"/>
                </a:cubicBezTo>
                <a:cubicBezTo>
                  <a:pt x="2675665" y="0"/>
                  <a:pt x="2844363" y="17509"/>
                  <a:pt x="3007294" y="50850"/>
                </a:cubicBezTo>
                <a:close/>
              </a:path>
            </a:pathLst>
          </a:custGeom>
          <a:gradFill>
            <a:gsLst>
              <a:gs pos="0">
                <a:schemeClr val="accent6">
                  <a:alpha val="12000"/>
                </a:schemeClr>
              </a:gs>
              <a:gs pos="100000">
                <a:schemeClr val="accent6">
                  <a:lumMod val="60000"/>
                  <a:lumOff val="40000"/>
                  <a:alpha val="2000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Rectangle 16">
            <a:extLst>
              <a:ext uri="{FF2B5EF4-FFF2-40B4-BE49-F238E27FC236}">
                <a16:creationId xmlns:a16="http://schemas.microsoft.com/office/drawing/2014/main" id="{3D9D3989-3E00-4727-914E-959DFE8FAC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76701" y="4460827"/>
            <a:ext cx="8115300" cy="1945408"/>
          </a:xfrm>
          <a:prstGeom prst="rect">
            <a:avLst/>
          </a:prstGeom>
          <a:gradFill>
            <a:gsLst>
              <a:gs pos="0">
                <a:schemeClr val="accent6">
                  <a:alpha val="16000"/>
                </a:schemeClr>
              </a:gs>
              <a:gs pos="62000">
                <a:schemeClr val="accent5">
                  <a:alpha val="0"/>
                </a:scheme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591AA53-3B76-F147-11EF-912C4B0D5F83}"/>
              </a:ext>
            </a:extLst>
          </p:cNvPr>
          <p:cNvSpPr>
            <a:spLocks noGrp="1"/>
          </p:cNvSpPr>
          <p:nvPr>
            <p:ph type="ctrTitle"/>
          </p:nvPr>
        </p:nvSpPr>
        <p:spPr>
          <a:xfrm>
            <a:off x="1383807" y="4611271"/>
            <a:ext cx="9436593" cy="1171556"/>
          </a:xfrm>
        </p:spPr>
        <p:txBody>
          <a:bodyPr>
            <a:normAutofit/>
          </a:bodyPr>
          <a:lstStyle/>
          <a:p>
            <a:pPr algn="l"/>
            <a:r>
              <a:rPr lang="en-US" sz="3600">
                <a:solidFill>
                  <a:schemeClr val="bg1"/>
                </a:solidFill>
              </a:rPr>
              <a:t>Music analysis</a:t>
            </a:r>
            <a:br>
              <a:rPr lang="en-US" sz="3600">
                <a:solidFill>
                  <a:schemeClr val="bg1"/>
                </a:solidFill>
              </a:rPr>
            </a:br>
            <a:endParaRPr lang="en-US" sz="3600">
              <a:solidFill>
                <a:schemeClr val="bg1"/>
              </a:solidFill>
            </a:endParaRPr>
          </a:p>
        </p:txBody>
      </p:sp>
      <p:sp>
        <p:nvSpPr>
          <p:cNvPr id="3" name="Subtitle 2">
            <a:extLst>
              <a:ext uri="{FF2B5EF4-FFF2-40B4-BE49-F238E27FC236}">
                <a16:creationId xmlns:a16="http://schemas.microsoft.com/office/drawing/2014/main" id="{AC364FFF-F6FF-1DDF-B73A-52308FFDE9D1}"/>
              </a:ext>
            </a:extLst>
          </p:cNvPr>
          <p:cNvSpPr>
            <a:spLocks noGrp="1"/>
          </p:cNvSpPr>
          <p:nvPr>
            <p:ph type="subTitle" idx="1"/>
          </p:nvPr>
        </p:nvSpPr>
        <p:spPr>
          <a:xfrm>
            <a:off x="1371601" y="5970897"/>
            <a:ext cx="9448800" cy="429904"/>
          </a:xfrm>
        </p:spPr>
        <p:txBody>
          <a:bodyPr>
            <a:normAutofit/>
          </a:bodyPr>
          <a:lstStyle/>
          <a:p>
            <a:pPr algn="l"/>
            <a:endParaRPr lang="en-GB" sz="1200">
              <a:solidFill>
                <a:schemeClr val="bg1"/>
              </a:solidFill>
            </a:endParaRPr>
          </a:p>
        </p:txBody>
      </p:sp>
    </p:spTree>
    <p:extLst>
      <p:ext uri="{BB962C8B-B14F-4D97-AF65-F5344CB8AC3E}">
        <p14:creationId xmlns:p14="http://schemas.microsoft.com/office/powerpoint/2010/main" val="3293925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5" name="Rectangle 34">
            <a:extLst>
              <a:ext uri="{FF2B5EF4-FFF2-40B4-BE49-F238E27FC236}">
                <a16:creationId xmlns:a16="http://schemas.microsoft.com/office/drawing/2014/main" id="{7404E292-5FAB-47E8-A663-A07530CED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D80FF8ED-64CE-400C-A4D5-9F943FC264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0"/>
            <a:ext cx="12191999" cy="6858000"/>
          </a:xfrm>
          <a:prstGeom prst="rect">
            <a:avLst/>
          </a:prstGeom>
          <a:gradFill>
            <a:gsLst>
              <a:gs pos="0">
                <a:schemeClr val="accent5">
                  <a:alpha val="75000"/>
                </a:schemeClr>
              </a:gs>
              <a:gs pos="100000">
                <a:schemeClr val="accent2">
                  <a:lumMod val="60000"/>
                  <a:lumOff val="40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568868AD-100D-45F3-B11E-8A2936712B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12191999" cy="6858000"/>
          </a:xfrm>
          <a:prstGeom prst="rect">
            <a:avLst/>
          </a:prstGeom>
          <a:gradFill>
            <a:gsLst>
              <a:gs pos="49000">
                <a:schemeClr val="accent5">
                  <a:alpha val="50000"/>
                </a:schemeClr>
              </a:gs>
              <a:gs pos="100000">
                <a:schemeClr val="accent2">
                  <a:alpha val="74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714742CC-05F9-44AC-AF98-AB6EF810E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96001" cy="6858000"/>
          </a:xfrm>
          <a:prstGeom prst="rect">
            <a:avLst/>
          </a:prstGeom>
          <a:gradFill>
            <a:gsLst>
              <a:gs pos="0">
                <a:schemeClr val="accent2">
                  <a:alpha val="17000"/>
                </a:schemeClr>
              </a:gs>
              <a:gs pos="85000">
                <a:schemeClr val="accent4">
                  <a:alpha val="4000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13">
            <a:extLst>
              <a:ext uri="{FF2B5EF4-FFF2-40B4-BE49-F238E27FC236}">
                <a16:creationId xmlns:a16="http://schemas.microsoft.com/office/drawing/2014/main" id="{853C77DB-C7E3-4B1F-9AD0-1EB2982A86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460656" y="-2569189"/>
            <a:ext cx="5115722" cy="10255626"/>
          </a:xfrm>
          <a:custGeom>
            <a:avLst/>
            <a:gdLst>
              <a:gd name="connsiteX0" fmla="*/ 2065105 w 2065105"/>
              <a:gd name="connsiteY0" fmla="*/ 0 h 4139967"/>
              <a:gd name="connsiteX1" fmla="*/ 2065105 w 2065105"/>
              <a:gd name="connsiteY1" fmla="*/ 4139967 h 4139967"/>
              <a:gd name="connsiteX2" fmla="*/ 1858573 w 2065105"/>
              <a:gd name="connsiteY2" fmla="*/ 4129538 h 4139967"/>
              <a:gd name="connsiteX3" fmla="*/ 0 w 2065105"/>
              <a:gd name="connsiteY3" fmla="*/ 2069983 h 4139967"/>
              <a:gd name="connsiteX4" fmla="*/ 1858573 w 2065105"/>
              <a:gd name="connsiteY4" fmla="*/ 10428 h 41399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5105" h="4139967">
                <a:moveTo>
                  <a:pt x="2065105" y="0"/>
                </a:moveTo>
                <a:lnTo>
                  <a:pt x="2065105" y="4139967"/>
                </a:lnTo>
                <a:lnTo>
                  <a:pt x="1858573" y="4129538"/>
                </a:lnTo>
                <a:cubicBezTo>
                  <a:pt x="814640" y="4023521"/>
                  <a:pt x="0" y="3141887"/>
                  <a:pt x="0" y="2069983"/>
                </a:cubicBezTo>
                <a:cubicBezTo>
                  <a:pt x="0" y="998079"/>
                  <a:pt x="814640" y="116446"/>
                  <a:pt x="1858573" y="10428"/>
                </a:cubicBezTo>
                <a:close/>
              </a:path>
            </a:pathLst>
          </a:custGeom>
          <a:gradFill flip="none" rotWithShape="1">
            <a:gsLst>
              <a:gs pos="7000">
                <a:schemeClr val="accent4">
                  <a:lumMod val="60000"/>
                  <a:lumOff val="40000"/>
                  <a:alpha val="3000"/>
                </a:schemeClr>
              </a:gs>
              <a:gs pos="100000">
                <a:schemeClr val="accent4">
                  <a:lumMod val="60000"/>
                  <a:lumOff val="40000"/>
                  <a:alpha val="37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C57387-EF37-9D3E-32E3-DC3C1F54C93A}"/>
              </a:ext>
            </a:extLst>
          </p:cNvPr>
          <p:cNvSpPr>
            <a:spLocks noGrp="1"/>
          </p:cNvSpPr>
          <p:nvPr>
            <p:ph type="title"/>
          </p:nvPr>
        </p:nvSpPr>
        <p:spPr>
          <a:xfrm>
            <a:off x="1524000" y="1104445"/>
            <a:ext cx="9144000" cy="2826182"/>
          </a:xfrm>
        </p:spPr>
        <p:txBody>
          <a:bodyPr vert="horz" lIns="0" tIns="0" rIns="0" bIns="0" rtlCol="0" anchor="ctr">
            <a:normAutofit/>
          </a:bodyPr>
          <a:lstStyle/>
          <a:p>
            <a:pPr algn="ctr">
              <a:lnSpc>
                <a:spcPct val="90000"/>
              </a:lnSpc>
            </a:pPr>
            <a:r>
              <a:rPr lang="en-US" sz="3700" spc="750" dirty="0">
                <a:solidFill>
                  <a:schemeClr val="bg1"/>
                </a:solidFill>
              </a:rPr>
              <a:t>Gusty Garden Mario galaxy</a:t>
            </a:r>
            <a:br>
              <a:rPr lang="en-US" sz="3700" spc="750" dirty="0">
                <a:solidFill>
                  <a:schemeClr val="bg1"/>
                </a:solidFill>
              </a:rPr>
            </a:br>
            <a:br>
              <a:rPr lang="en-US" sz="3700" spc="750" dirty="0">
                <a:solidFill>
                  <a:schemeClr val="bg1"/>
                </a:solidFill>
              </a:rPr>
            </a:br>
            <a:r>
              <a:rPr lang="en-US" sz="3700" spc="750" dirty="0">
                <a:solidFill>
                  <a:schemeClr val="bg1"/>
                </a:solidFill>
              </a:rPr>
              <a:t>vs</a:t>
            </a:r>
            <a:br>
              <a:rPr lang="en-US" sz="3700" spc="750" dirty="0">
                <a:solidFill>
                  <a:schemeClr val="bg1"/>
                </a:solidFill>
              </a:rPr>
            </a:br>
            <a:br>
              <a:rPr lang="en-US" sz="3700" spc="750" dirty="0">
                <a:solidFill>
                  <a:schemeClr val="bg1"/>
                </a:solidFill>
              </a:rPr>
            </a:br>
            <a:r>
              <a:rPr lang="en-US" sz="3700" spc="750" dirty="0">
                <a:solidFill>
                  <a:schemeClr val="bg1"/>
                </a:solidFill>
              </a:rPr>
              <a:t>dark red</a:t>
            </a:r>
          </a:p>
        </p:txBody>
      </p:sp>
    </p:spTree>
    <p:extLst>
      <p:ext uri="{BB962C8B-B14F-4D97-AF65-F5344CB8AC3E}">
        <p14:creationId xmlns:p14="http://schemas.microsoft.com/office/powerpoint/2010/main" val="1604764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71C57387-EF37-9D3E-32E3-DC3C1F54C93A}"/>
              </a:ext>
            </a:extLst>
          </p:cNvPr>
          <p:cNvSpPr>
            <a:spLocks noGrp="1"/>
          </p:cNvSpPr>
          <p:nvPr>
            <p:ph type="title"/>
          </p:nvPr>
        </p:nvSpPr>
        <p:spPr>
          <a:xfrm>
            <a:off x="511619" y="1399621"/>
            <a:ext cx="3027875" cy="2342907"/>
          </a:xfrm>
        </p:spPr>
        <p:txBody>
          <a:bodyPr>
            <a:normAutofit/>
          </a:bodyPr>
          <a:lstStyle/>
          <a:p>
            <a:pPr algn="r"/>
            <a:br>
              <a:rPr lang="en-US" sz="3200" dirty="0">
                <a:solidFill>
                  <a:schemeClr val="bg1"/>
                </a:solidFill>
              </a:rPr>
            </a:br>
            <a:br>
              <a:rPr lang="en-US" sz="3200" dirty="0">
                <a:solidFill>
                  <a:schemeClr val="bg1"/>
                </a:solidFill>
              </a:rPr>
            </a:br>
            <a:r>
              <a:rPr lang="en-US" sz="3200" dirty="0">
                <a:solidFill>
                  <a:schemeClr val="bg1"/>
                </a:solidFill>
              </a:rPr>
              <a:t>dark red</a:t>
            </a:r>
          </a:p>
        </p:txBody>
      </p:sp>
      <p:sp>
        <p:nvSpPr>
          <p:cNvPr id="3" name="Content Placeholder 2">
            <a:extLst>
              <a:ext uri="{FF2B5EF4-FFF2-40B4-BE49-F238E27FC236}">
                <a16:creationId xmlns:a16="http://schemas.microsoft.com/office/drawing/2014/main" id="{0BA35E89-DB25-FE37-DF47-C228E41866A2}"/>
              </a:ext>
            </a:extLst>
          </p:cNvPr>
          <p:cNvSpPr>
            <a:spLocks noGrp="1"/>
          </p:cNvSpPr>
          <p:nvPr>
            <p:ph idx="1"/>
          </p:nvPr>
        </p:nvSpPr>
        <p:spPr>
          <a:xfrm>
            <a:off x="4777409" y="1028702"/>
            <a:ext cx="6273972" cy="4843462"/>
          </a:xfrm>
        </p:spPr>
        <p:txBody>
          <a:bodyPr>
            <a:normAutofit/>
          </a:bodyPr>
          <a:lstStyle/>
          <a:p>
            <a:r>
              <a:rPr lang="en-US" sz="1800" dirty="0"/>
              <a:t>Dark red is a song by Steve Lacy that is written in the key of F</a:t>
            </a:r>
            <a:r>
              <a:rPr lang="en-GB" sz="1600" i="0" dirty="0">
                <a:effectLst/>
              </a:rPr>
              <a:t>♯ </a:t>
            </a:r>
            <a:r>
              <a:rPr lang="en-GB" sz="1800" i="0" dirty="0">
                <a:effectLst/>
              </a:rPr>
              <a:t>Major with a tempo of 172 BPM</a:t>
            </a:r>
            <a:endParaRPr lang="en-US" sz="2000" dirty="0"/>
          </a:p>
          <a:p>
            <a:r>
              <a:rPr lang="en-US" sz="1800" dirty="0"/>
              <a:t>Throughout the duration of Dark red, the amplitude of the sound remains stationary at 1.0 and only changes when the son ends, meaning that the song dynamics remain as forte/fortissimo. The intensity of the song, along with the frequency is very high which resulted in the distance between each period/wavelength between the waves being very short</a:t>
            </a:r>
          </a:p>
        </p:txBody>
      </p:sp>
      <p:pic>
        <p:nvPicPr>
          <p:cNvPr id="9" name="Picture 8" descr="Chart, histogram&#10;&#10;Description automatically generated">
            <a:extLst>
              <a:ext uri="{FF2B5EF4-FFF2-40B4-BE49-F238E27FC236}">
                <a16:creationId xmlns:a16="http://schemas.microsoft.com/office/drawing/2014/main" id="{65C85417-70D3-4E05-EB5A-E2DCEDC2422C}"/>
              </a:ext>
            </a:extLst>
          </p:cNvPr>
          <p:cNvPicPr>
            <a:picLocks noChangeAspect="1"/>
          </p:cNvPicPr>
          <p:nvPr/>
        </p:nvPicPr>
        <p:blipFill rotWithShape="1">
          <a:blip r:embed="rId2"/>
          <a:srcRect t="5428" r="6636"/>
          <a:stretch/>
        </p:blipFill>
        <p:spPr>
          <a:xfrm>
            <a:off x="7914395" y="3876531"/>
            <a:ext cx="4045450" cy="2793478"/>
          </a:xfrm>
          <a:prstGeom prst="rect">
            <a:avLst/>
          </a:prstGeom>
        </p:spPr>
      </p:pic>
    </p:spTree>
    <p:extLst>
      <p:ext uri="{BB962C8B-B14F-4D97-AF65-F5344CB8AC3E}">
        <p14:creationId xmlns:p14="http://schemas.microsoft.com/office/powerpoint/2010/main" val="511972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010B2E9B-7C1F-4F51-B45D-B7A4DEB7A5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C57387-EF37-9D3E-32E3-DC3C1F54C93A}"/>
              </a:ext>
            </a:extLst>
          </p:cNvPr>
          <p:cNvSpPr>
            <a:spLocks noGrp="1"/>
          </p:cNvSpPr>
          <p:nvPr>
            <p:ph type="title"/>
          </p:nvPr>
        </p:nvSpPr>
        <p:spPr>
          <a:xfrm>
            <a:off x="5480859" y="914400"/>
            <a:ext cx="5785658" cy="1705384"/>
          </a:xfrm>
        </p:spPr>
        <p:txBody>
          <a:bodyPr anchor="t">
            <a:normAutofit/>
          </a:bodyPr>
          <a:lstStyle/>
          <a:p>
            <a:pPr>
              <a:lnSpc>
                <a:spcPct val="90000"/>
              </a:lnSpc>
            </a:pPr>
            <a:br>
              <a:rPr lang="en-US" sz="3100" dirty="0"/>
            </a:br>
            <a:br>
              <a:rPr lang="en-US" sz="3100" dirty="0"/>
            </a:br>
            <a:r>
              <a:rPr lang="en-US" sz="3100" spc="750" dirty="0"/>
              <a:t>Gusty Garden Mario galaxy</a:t>
            </a:r>
            <a:endParaRPr lang="en-US" sz="3100" dirty="0"/>
          </a:p>
        </p:txBody>
      </p:sp>
      <p:pic>
        <p:nvPicPr>
          <p:cNvPr id="1026" name="Picture 2" descr="Chart, histogram&#10;&#10;Description automatically generated">
            <a:extLst>
              <a:ext uri="{FF2B5EF4-FFF2-40B4-BE49-F238E27FC236}">
                <a16:creationId xmlns:a16="http://schemas.microsoft.com/office/drawing/2014/main" id="{966DC8BE-EE8C-F547-9870-0B9D55E542F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 y="1803187"/>
            <a:ext cx="5385434" cy="365539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0BA35E89-DB25-FE37-DF47-C228E41866A2}"/>
              </a:ext>
            </a:extLst>
          </p:cNvPr>
          <p:cNvSpPr>
            <a:spLocks noGrp="1"/>
          </p:cNvSpPr>
          <p:nvPr>
            <p:ph idx="1"/>
          </p:nvPr>
        </p:nvSpPr>
        <p:spPr>
          <a:xfrm>
            <a:off x="5480859" y="2855396"/>
            <a:ext cx="5785658" cy="2760031"/>
          </a:xfrm>
        </p:spPr>
        <p:txBody>
          <a:bodyPr anchor="t">
            <a:normAutofit/>
          </a:bodyPr>
          <a:lstStyle/>
          <a:p>
            <a:r>
              <a:rPr lang="en-US" sz="1500"/>
              <a:t>Gusty Garden Galaxy is a song from the game Mario Galaxy which was composed by Mahito Yokota. It is written in the key of </a:t>
            </a:r>
            <a:r>
              <a:rPr lang="en-GB" sz="1500" b="0" i="0">
                <a:effectLst/>
              </a:rPr>
              <a:t>D♭ Major and C# Minor </a:t>
            </a:r>
            <a:r>
              <a:rPr lang="en-GB" sz="1500" i="0">
                <a:effectLst/>
              </a:rPr>
              <a:t>with a tempo of 100 BPM</a:t>
            </a:r>
            <a:endParaRPr lang="en-US" sz="1500"/>
          </a:p>
          <a:p>
            <a:r>
              <a:rPr lang="en-US" sz="1500"/>
              <a:t>Just like Dark red the sound starts off very strong/loud however after the first couple of notes, the sound becomes moderately softer and continues to alternate as the song continues. The intensity and the frequency, just like the amplitude, change as the song progresses. It starts off as very intense but start to become less intense. The distance between each period/wavelength are spaced out a bit more</a:t>
            </a:r>
          </a:p>
        </p:txBody>
      </p:sp>
      <p:sp>
        <p:nvSpPr>
          <p:cNvPr id="1033" name="Rectangle 1032">
            <a:extLst>
              <a:ext uri="{FF2B5EF4-FFF2-40B4-BE49-F238E27FC236}">
                <a16:creationId xmlns:a16="http://schemas.microsoft.com/office/drawing/2014/main" id="{09EF05D6-F04B-4F92-9224-92BDFB098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6400800"/>
            <a:ext cx="12191999" cy="457198"/>
          </a:xfrm>
          <a:prstGeom prst="rect">
            <a:avLst/>
          </a:prstGeom>
          <a:gradFill>
            <a:gsLst>
              <a:gs pos="0">
                <a:schemeClr val="accent2"/>
              </a:gs>
              <a:gs pos="100000">
                <a:schemeClr val="accent6">
                  <a:lumMod val="75000"/>
                  <a:alpha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ectangle 1034">
            <a:extLst>
              <a:ext uri="{FF2B5EF4-FFF2-40B4-BE49-F238E27FC236}">
                <a16:creationId xmlns:a16="http://schemas.microsoft.com/office/drawing/2014/main" id="{4B50AB73-5D4A-48BB-9E44-1BE4C17E2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8"/>
            <a:ext cx="8153396" cy="448831"/>
          </a:xfrm>
          <a:prstGeom prst="rect">
            <a:avLst/>
          </a:prstGeom>
          <a:gradFill>
            <a:gsLst>
              <a:gs pos="0">
                <a:schemeClr val="accent5">
                  <a:alpha val="5000"/>
                </a:schemeClr>
              </a:gs>
              <a:gs pos="99000">
                <a:schemeClr val="accent5">
                  <a:alpha val="72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5230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5" name="Rectangle 34">
            <a:extLst>
              <a:ext uri="{FF2B5EF4-FFF2-40B4-BE49-F238E27FC236}">
                <a16:creationId xmlns:a16="http://schemas.microsoft.com/office/drawing/2014/main" id="{7404E292-5FAB-47E8-A663-A07530CED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D80FF8ED-64CE-400C-A4D5-9F943FC264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0"/>
            <a:ext cx="12191999" cy="6858000"/>
          </a:xfrm>
          <a:prstGeom prst="rect">
            <a:avLst/>
          </a:prstGeom>
          <a:gradFill>
            <a:gsLst>
              <a:gs pos="0">
                <a:schemeClr val="accent5">
                  <a:alpha val="75000"/>
                </a:schemeClr>
              </a:gs>
              <a:gs pos="100000">
                <a:schemeClr val="accent2">
                  <a:lumMod val="60000"/>
                  <a:lumOff val="40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568868AD-100D-45F3-B11E-8A2936712B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12191999" cy="6858000"/>
          </a:xfrm>
          <a:prstGeom prst="rect">
            <a:avLst/>
          </a:prstGeom>
          <a:gradFill>
            <a:gsLst>
              <a:gs pos="49000">
                <a:schemeClr val="accent5">
                  <a:alpha val="50000"/>
                </a:schemeClr>
              </a:gs>
              <a:gs pos="100000">
                <a:schemeClr val="accent2">
                  <a:alpha val="74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714742CC-05F9-44AC-AF98-AB6EF810E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96001" cy="6858000"/>
          </a:xfrm>
          <a:prstGeom prst="rect">
            <a:avLst/>
          </a:prstGeom>
          <a:gradFill>
            <a:gsLst>
              <a:gs pos="0">
                <a:schemeClr val="accent2">
                  <a:alpha val="17000"/>
                </a:schemeClr>
              </a:gs>
              <a:gs pos="85000">
                <a:schemeClr val="accent4">
                  <a:alpha val="4000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13">
            <a:extLst>
              <a:ext uri="{FF2B5EF4-FFF2-40B4-BE49-F238E27FC236}">
                <a16:creationId xmlns:a16="http://schemas.microsoft.com/office/drawing/2014/main" id="{853C77DB-C7E3-4B1F-9AD0-1EB2982A86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460656" y="-2569189"/>
            <a:ext cx="5115722" cy="10255626"/>
          </a:xfrm>
          <a:custGeom>
            <a:avLst/>
            <a:gdLst>
              <a:gd name="connsiteX0" fmla="*/ 2065105 w 2065105"/>
              <a:gd name="connsiteY0" fmla="*/ 0 h 4139967"/>
              <a:gd name="connsiteX1" fmla="*/ 2065105 w 2065105"/>
              <a:gd name="connsiteY1" fmla="*/ 4139967 h 4139967"/>
              <a:gd name="connsiteX2" fmla="*/ 1858573 w 2065105"/>
              <a:gd name="connsiteY2" fmla="*/ 4129538 h 4139967"/>
              <a:gd name="connsiteX3" fmla="*/ 0 w 2065105"/>
              <a:gd name="connsiteY3" fmla="*/ 2069983 h 4139967"/>
              <a:gd name="connsiteX4" fmla="*/ 1858573 w 2065105"/>
              <a:gd name="connsiteY4" fmla="*/ 10428 h 41399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5105" h="4139967">
                <a:moveTo>
                  <a:pt x="2065105" y="0"/>
                </a:moveTo>
                <a:lnTo>
                  <a:pt x="2065105" y="4139967"/>
                </a:lnTo>
                <a:lnTo>
                  <a:pt x="1858573" y="4129538"/>
                </a:lnTo>
                <a:cubicBezTo>
                  <a:pt x="814640" y="4023521"/>
                  <a:pt x="0" y="3141887"/>
                  <a:pt x="0" y="2069983"/>
                </a:cubicBezTo>
                <a:cubicBezTo>
                  <a:pt x="0" y="998079"/>
                  <a:pt x="814640" y="116446"/>
                  <a:pt x="1858573" y="10428"/>
                </a:cubicBezTo>
                <a:close/>
              </a:path>
            </a:pathLst>
          </a:custGeom>
          <a:gradFill flip="none" rotWithShape="1">
            <a:gsLst>
              <a:gs pos="7000">
                <a:schemeClr val="accent4">
                  <a:lumMod val="60000"/>
                  <a:lumOff val="40000"/>
                  <a:alpha val="3000"/>
                </a:schemeClr>
              </a:gs>
              <a:gs pos="100000">
                <a:schemeClr val="accent4">
                  <a:lumMod val="60000"/>
                  <a:lumOff val="40000"/>
                  <a:alpha val="37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C57387-EF37-9D3E-32E3-DC3C1F54C93A}"/>
              </a:ext>
            </a:extLst>
          </p:cNvPr>
          <p:cNvSpPr>
            <a:spLocks noGrp="1"/>
          </p:cNvSpPr>
          <p:nvPr>
            <p:ph type="title"/>
          </p:nvPr>
        </p:nvSpPr>
        <p:spPr>
          <a:xfrm>
            <a:off x="1524000" y="1104445"/>
            <a:ext cx="9144000" cy="2826182"/>
          </a:xfrm>
        </p:spPr>
        <p:txBody>
          <a:bodyPr vert="horz" lIns="0" tIns="0" rIns="0" bIns="0" rtlCol="0" anchor="ctr">
            <a:normAutofit/>
          </a:bodyPr>
          <a:lstStyle/>
          <a:p>
            <a:pPr algn="ctr">
              <a:lnSpc>
                <a:spcPct val="90000"/>
              </a:lnSpc>
            </a:pPr>
            <a:r>
              <a:rPr lang="en-US" sz="3700" spc="750" dirty="0">
                <a:solidFill>
                  <a:schemeClr val="bg1"/>
                </a:solidFill>
              </a:rPr>
              <a:t>comparison</a:t>
            </a:r>
          </a:p>
        </p:txBody>
      </p:sp>
    </p:spTree>
    <p:extLst>
      <p:ext uri="{BB962C8B-B14F-4D97-AF65-F5344CB8AC3E}">
        <p14:creationId xmlns:p14="http://schemas.microsoft.com/office/powerpoint/2010/main" val="1137358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71C57387-EF37-9D3E-32E3-DC3C1F54C93A}"/>
              </a:ext>
            </a:extLst>
          </p:cNvPr>
          <p:cNvSpPr>
            <a:spLocks noGrp="1"/>
          </p:cNvSpPr>
          <p:nvPr>
            <p:ph type="title"/>
          </p:nvPr>
        </p:nvSpPr>
        <p:spPr>
          <a:xfrm>
            <a:off x="511619" y="1399621"/>
            <a:ext cx="3027875" cy="2342907"/>
          </a:xfrm>
        </p:spPr>
        <p:txBody>
          <a:bodyPr>
            <a:normAutofit/>
          </a:bodyPr>
          <a:lstStyle/>
          <a:p>
            <a:pPr algn="r"/>
            <a:br>
              <a:rPr lang="en-US" sz="3200" dirty="0">
                <a:solidFill>
                  <a:schemeClr val="bg1"/>
                </a:solidFill>
              </a:rPr>
            </a:br>
            <a:br>
              <a:rPr lang="en-US" sz="3200" dirty="0">
                <a:solidFill>
                  <a:schemeClr val="bg1"/>
                </a:solidFill>
              </a:rPr>
            </a:br>
            <a:endParaRPr lang="en-US" sz="3200" dirty="0">
              <a:solidFill>
                <a:schemeClr val="bg1"/>
              </a:solidFill>
            </a:endParaRPr>
          </a:p>
        </p:txBody>
      </p:sp>
      <p:sp>
        <p:nvSpPr>
          <p:cNvPr id="3" name="Content Placeholder 2">
            <a:extLst>
              <a:ext uri="{FF2B5EF4-FFF2-40B4-BE49-F238E27FC236}">
                <a16:creationId xmlns:a16="http://schemas.microsoft.com/office/drawing/2014/main" id="{0BA35E89-DB25-FE37-DF47-C228E41866A2}"/>
              </a:ext>
            </a:extLst>
          </p:cNvPr>
          <p:cNvSpPr>
            <a:spLocks noGrp="1"/>
          </p:cNvSpPr>
          <p:nvPr>
            <p:ph idx="1"/>
          </p:nvPr>
        </p:nvSpPr>
        <p:spPr>
          <a:xfrm>
            <a:off x="4777409" y="1028702"/>
            <a:ext cx="6273972" cy="4843462"/>
          </a:xfrm>
        </p:spPr>
        <p:txBody>
          <a:bodyPr>
            <a:normAutofit/>
          </a:bodyPr>
          <a:lstStyle/>
          <a:p>
            <a:r>
              <a:rPr lang="en-US" sz="1800" dirty="0"/>
              <a:t>Dark red and Gusty Garden Galaxy both start off as strong, however, the percussion in Dark red is more dominant than it is in Gusty Garden Galaxy</a:t>
            </a:r>
          </a:p>
          <a:p>
            <a:r>
              <a:rPr lang="en-US" sz="1800" dirty="0"/>
              <a:t>Gusty garden galaxy uses a wider variety of instruments such as trumpets, violins, cellos, etc. whereas Dark red it uses voice, drums, bass and electric guitar</a:t>
            </a:r>
          </a:p>
          <a:p>
            <a:r>
              <a:rPr lang="en-US" sz="1800" dirty="0"/>
              <a:t>Dark red is much louder than Gusty Garden Galaxy and does not change throughout </a:t>
            </a:r>
          </a:p>
          <a:p>
            <a:r>
              <a:rPr lang="en-US" sz="1800" dirty="0"/>
              <a:t> The distance between each period/wavelength are spaced out a bit more in GG Galaxy whereas in dark red they are more tightly together</a:t>
            </a:r>
          </a:p>
        </p:txBody>
      </p:sp>
    </p:spTree>
    <p:extLst>
      <p:ext uri="{BB962C8B-B14F-4D97-AF65-F5344CB8AC3E}">
        <p14:creationId xmlns:p14="http://schemas.microsoft.com/office/powerpoint/2010/main" val="2525983040"/>
      </p:ext>
    </p:extLst>
  </p:cSld>
  <p:clrMapOvr>
    <a:masterClrMapping/>
  </p:clrMapOvr>
</p:sld>
</file>

<file path=ppt/theme/theme1.xml><?xml version="1.0" encoding="utf-8"?>
<a:theme xmlns:a="http://schemas.openxmlformats.org/drawingml/2006/main" name="GradientRiseVTI">
  <a:themeElements>
    <a:clrScheme name="AnalogousFromDarkSeedLeftStep">
      <a:dk1>
        <a:srgbClr val="000000"/>
      </a:dk1>
      <a:lt1>
        <a:srgbClr val="FFFFFF"/>
      </a:lt1>
      <a:dk2>
        <a:srgbClr val="1C2131"/>
      </a:dk2>
      <a:lt2>
        <a:srgbClr val="F1F3F0"/>
      </a:lt2>
      <a:accent1>
        <a:srgbClr val="CD29E7"/>
      </a:accent1>
      <a:accent2>
        <a:srgbClr val="6D17D5"/>
      </a:accent2>
      <a:accent3>
        <a:srgbClr val="312BE7"/>
      </a:accent3>
      <a:accent4>
        <a:srgbClr val="1760D5"/>
      </a:accent4>
      <a:accent5>
        <a:srgbClr val="28BADF"/>
      </a:accent5>
      <a:accent6>
        <a:srgbClr val="15C39D"/>
      </a:accent6>
      <a:hlink>
        <a:srgbClr val="3F90BF"/>
      </a:hlink>
      <a:folHlink>
        <a:srgbClr val="7F7F7F"/>
      </a:folHlink>
    </a:clrScheme>
    <a:fontScheme name="Avenir">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99060F7C296614B974ECB16AD06333C" ma:contentTypeVersion="13" ma:contentTypeDescription="Create a new document." ma:contentTypeScope="" ma:versionID="aa7df0bba01037940925e16fd4dcbf5c">
  <xsd:schema xmlns:xsd="http://www.w3.org/2001/XMLSchema" xmlns:xs="http://www.w3.org/2001/XMLSchema" xmlns:p="http://schemas.microsoft.com/office/2006/metadata/properties" xmlns:ns2="a8d0df08-bcae-495b-939d-93af561a7abe" xmlns:ns3="06948abe-a862-40ea-845b-f877831f8e38" xmlns:ns4="e4476828-269d-41e7-8c7f-463a607b843c" targetNamespace="http://schemas.microsoft.com/office/2006/metadata/properties" ma:root="true" ma:fieldsID="a8350fc969bcab7e7f2da50dcc7906a2" ns2:_="" ns3:_="" ns4:_="">
    <xsd:import namespace="a8d0df08-bcae-495b-939d-93af561a7abe"/>
    <xsd:import namespace="06948abe-a862-40ea-845b-f877831f8e38"/>
    <xsd:import namespace="e4476828-269d-41e7-8c7f-463a607b843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d0df08-bcae-495b-939d-93af561a7a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bfb35f09-1364-44fa-bda6-079b81d03a2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6948abe-a862-40ea-845b-f877831f8e3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4476828-269d-41e7-8c7f-463a607b843c"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9de4b03f-6e26-4747-be18-9f594519f8d7}" ma:internalName="TaxCatchAll" ma:showField="CatchAllData" ma:web="06948abe-a862-40ea-845b-f877831f8e3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4476828-269d-41e7-8c7f-463a607b843c" xsi:nil="true"/>
    <lcf76f155ced4ddcb4097134ff3c332f xmlns="a8d0df08-bcae-495b-939d-93af561a7ab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73978E2-EC60-4C98-8A21-4BD300964A4A}"/>
</file>

<file path=customXml/itemProps2.xml><?xml version="1.0" encoding="utf-8"?>
<ds:datastoreItem xmlns:ds="http://schemas.openxmlformats.org/officeDocument/2006/customXml" ds:itemID="{64832CA9-AE5C-4B98-84AB-54538600BBE3}"/>
</file>

<file path=customXml/itemProps3.xml><?xml version="1.0" encoding="utf-8"?>
<ds:datastoreItem xmlns:ds="http://schemas.openxmlformats.org/officeDocument/2006/customXml" ds:itemID="{E53C515D-3763-40C1-995F-18E90DE11C1C}"/>
</file>

<file path=docProps/app.xml><?xml version="1.0" encoding="utf-8"?>
<Properties xmlns="http://schemas.openxmlformats.org/officeDocument/2006/extended-properties" xmlns:vt="http://schemas.openxmlformats.org/officeDocument/2006/docPropsVTypes">
  <TotalTime>495</TotalTime>
  <Words>331</Words>
  <Application>Microsoft Macintosh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Tw Cen MT</vt:lpstr>
      <vt:lpstr>GradientRiseVTI</vt:lpstr>
      <vt:lpstr>Music analysis </vt:lpstr>
      <vt:lpstr>Gusty Garden Mario galaxy  vs  dark red</vt:lpstr>
      <vt:lpstr>  dark red</vt:lpstr>
      <vt:lpstr>  Gusty Garden Mario galaxy</vt:lpstr>
      <vt:lpstr>comparison</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Music analysis </dc:title>
  <dc:creator>Esther Adetunji</dc:creator>
  <cp:lastModifiedBy>Jane.Whild</cp:lastModifiedBy>
  <cp:revision>5</cp:revision>
  <dcterms:created xsi:type="dcterms:W3CDTF">2022-09-03T23:22:15Z</dcterms:created>
  <dcterms:modified xsi:type="dcterms:W3CDTF">2022-09-13T16:42:13Z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0x010100A99060F7C296614B974ECB16AD06333C</vt:lpwstr>
  </property>
</Properties>
</file>